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3" r:id="rId3"/>
    <p:sldId id="257" r:id="rId4"/>
    <p:sldId id="258" r:id="rId5"/>
    <p:sldId id="259" r:id="rId6"/>
    <p:sldId id="260" r:id="rId7"/>
    <p:sldId id="261" r:id="rId8"/>
    <p:sldId id="262" r:id="rId9"/>
    <p:sldId id="264" r:id="rId10"/>
    <p:sldId id="265" r:id="rId11"/>
    <p:sldId id="266" r:id="rId12"/>
    <p:sldId id="267" r:id="rId13"/>
    <p:sldId id="268" r:id="rId14"/>
    <p:sldId id="270" r:id="rId15"/>
    <p:sldId id="269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18" userDrawn="1">
          <p15:clr>
            <a:srgbClr val="A4A3A4"/>
          </p15:clr>
        </p15:guide>
        <p15:guide id="2" pos="733" userDrawn="1">
          <p15:clr>
            <a:srgbClr val="A4A3A4"/>
          </p15:clr>
        </p15:guide>
        <p15:guide id="3" orient="horz" pos="127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102" d="100"/>
          <a:sy n="102" d="100"/>
        </p:scale>
        <p:origin x="114" y="132"/>
      </p:cViewPr>
      <p:guideLst>
        <p:guide orient="horz" pos="2818"/>
        <p:guide pos="733"/>
        <p:guide orient="horz" pos="127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45000" cy="45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6795B7-7D31-03E0-A7B6-946FF1C66D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834179-5F93-491A-C5EA-BD677DEB94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3E3563-4CF6-BA0C-CB21-73B771A6DE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E3D924-23E4-44EB-9EC3-898CBD6EB8C5}" type="datetimeFigureOut">
              <a:rPr lang="en-GB" smtClean="0"/>
              <a:t>19/09/2025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8A9F9B-2922-1A9A-96D6-718204834F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926E53-DDFB-C950-727E-1758473AD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9AA32-397E-416B-BEFE-2EB258D03E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54923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A6839D-BFB7-F547-47CF-89E9AC0E8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8C1DA9-0D21-1DD5-5FD4-C07073B13A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26FAAD-65D8-3429-08C4-41BC97D7A7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E3D924-23E4-44EB-9EC3-898CBD6EB8C5}" type="datetimeFigureOut">
              <a:rPr lang="en-GB" smtClean="0"/>
              <a:t>19/09/2025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0AFD94-28EB-5BD8-135C-C156756E24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50C51A-86AA-CE1F-FDB7-A7581CC8DB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9AA32-397E-416B-BEFE-2EB258D03E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78857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229EC03-280B-7886-1771-33FFB5FD780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8D02F9-6EE3-5686-2032-400700FD4A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E2820F-D37A-387F-53AA-7DB8C8B1B0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E3D924-23E4-44EB-9EC3-898CBD6EB8C5}" type="datetimeFigureOut">
              <a:rPr lang="en-GB" smtClean="0"/>
              <a:t>19/09/2025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6509C3-1DB8-9505-E56D-90B3668893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F24665-386C-1C31-7843-475FF6D8B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9AA32-397E-416B-BEFE-2EB258D03E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86677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9C8FEE-1DEB-64AE-F62D-4941270B1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950AF0-B059-B402-2802-F6643199A8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7BFAE2-EC52-3817-3C08-8768256606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E3D924-23E4-44EB-9EC3-898CBD6EB8C5}" type="datetimeFigureOut">
              <a:rPr lang="en-GB" smtClean="0"/>
              <a:t>19/09/2025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2446A7-C9F1-5DF5-FF19-54BBEC0452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03D025-C160-62BC-D22D-C9D2D8FF3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9AA32-397E-416B-BEFE-2EB258D03E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76442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B52950-B5A0-9102-965B-A9BEE006AA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CEEEDC-380D-B145-FA32-C5C7A40D9B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BB39E5-50D9-70C5-CE45-64C408D238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E3D924-23E4-44EB-9EC3-898CBD6EB8C5}" type="datetimeFigureOut">
              <a:rPr lang="en-GB" smtClean="0"/>
              <a:t>19/09/2025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EB3B0E-809A-5E12-04D4-33227CD266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3C28EF-4A9F-A6F7-0201-B32115091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9AA32-397E-416B-BEFE-2EB258D03E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48939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1DDA49-A33E-BF28-6E2C-994F366B88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559BE1-E8CB-CB77-65FD-FB4561FA50F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CEE706-F872-43FB-FA27-AAC84ED423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331833-7635-072E-210E-62E798733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E3D924-23E4-44EB-9EC3-898CBD6EB8C5}" type="datetimeFigureOut">
              <a:rPr lang="en-GB" smtClean="0"/>
              <a:t>19/09/2025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D20200-672E-0A93-1EBA-E09FE72D2E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91B29F-130E-0B6F-B976-1F53EB60E3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9AA32-397E-416B-BEFE-2EB258D03E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38309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A878B5-EFA6-027A-502D-BA3761564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7A1455-9939-EB02-883D-A0602A6A69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F6FE34-E5F6-528B-7BCB-9C98A70444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9562935-37CD-6146-A171-7F88BA53121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950196-4A0F-B52D-2B22-2BF18997747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D3EC618-15F4-BA3D-7556-EA67DFCEE5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E3D924-23E4-44EB-9EC3-898CBD6EB8C5}" type="datetimeFigureOut">
              <a:rPr lang="en-GB" smtClean="0"/>
              <a:t>19/09/2025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B28154C-7196-B9E2-BADB-0BF4E54E86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24FDE86-E7B3-794C-28D9-6D8D46631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9AA32-397E-416B-BEFE-2EB258D03E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84969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1D6FC-EE9F-46E1-8F95-9E9A1F5C67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A4D0BEF-2404-FDD6-9811-87404AE4FE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E3D924-23E4-44EB-9EC3-898CBD6EB8C5}" type="datetimeFigureOut">
              <a:rPr lang="en-GB" smtClean="0"/>
              <a:t>19/09/2025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EC535DE-8273-9BA6-6424-C34E7344F3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2D6301-0C92-C166-5FF7-CF8CB289E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9AA32-397E-416B-BEFE-2EB258D03E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24272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DB16F8F-D0B8-1CFC-E7C2-2E723E6135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E3D924-23E4-44EB-9EC3-898CBD6EB8C5}" type="datetimeFigureOut">
              <a:rPr lang="en-GB" smtClean="0"/>
              <a:t>19/09/2025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507D3D-AF73-3D4E-9EC3-39706A9842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391702-57BE-4A80-6C83-740829069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9AA32-397E-416B-BEFE-2EB258D03E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67595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8EA82-1A7B-D366-6F7B-C42623C24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490477-3F5E-8D7A-925C-E7A1E00ACF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967234-11D2-2C9D-F1CE-99FF353E3B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62DA11-0489-204F-E06C-B1CBCB1C30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E3D924-23E4-44EB-9EC3-898CBD6EB8C5}" type="datetimeFigureOut">
              <a:rPr lang="en-GB" smtClean="0"/>
              <a:t>19/09/2025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66BA61-BBEB-4CC0-6DDF-E20B249C27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7AF408-B75B-8A3D-7DEE-A0EC6543C7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9AA32-397E-416B-BEFE-2EB258D03E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1507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274CC6-709F-3497-1BB5-937F3659C5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C9A627-9802-2203-9B2C-0A6EC6FD951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5575B1-C9B6-9957-0589-BC8DA2059E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372642-B21D-94F8-ADAE-126837826E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E3D924-23E4-44EB-9EC3-898CBD6EB8C5}" type="datetimeFigureOut">
              <a:rPr lang="en-GB" smtClean="0"/>
              <a:t>19/09/2025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E0CC1F-1FBD-0F44-8F1F-4708B16B54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A3DEFD-8AEF-866A-EBD7-6E7377C42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9AA32-397E-416B-BEFE-2EB258D03E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49202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D97D822-0D2E-980C-EF67-0F4EB8CE0B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D6E298-859B-1810-633F-DC30CF783F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8A0EDD-E917-4D0C-BB66-D958B07B1CE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FE3D924-23E4-44EB-9EC3-898CBD6EB8C5}" type="datetimeFigureOut">
              <a:rPr lang="en-GB" smtClean="0"/>
              <a:t>19/09/2025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CD69E6-EE54-E531-33D0-EAB5F66EDA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2557F9-A5DB-47A5-9910-A5FC1CCFDC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569AA32-397E-416B-BEFE-2EB258D03E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2060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B7DE94-17AA-3FBE-33AF-5D41E8276F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735864"/>
            <a:ext cx="9144000" cy="2387600"/>
          </a:xfrm>
        </p:spPr>
        <p:txBody>
          <a:bodyPr/>
          <a:lstStyle/>
          <a:p>
            <a:r>
              <a:rPr lang="en-GB" dirty="0"/>
              <a:t>PH32046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B6C182-6D8F-C344-F79F-6CD701A2FE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215539"/>
            <a:ext cx="9144000" cy="1655762"/>
          </a:xfrm>
        </p:spPr>
        <p:txBody>
          <a:bodyPr>
            <a:noAutofit/>
          </a:bodyPr>
          <a:lstStyle/>
          <a:p>
            <a:r>
              <a:rPr lang="en-GB" sz="3200" dirty="0"/>
              <a:t>Electronic and optical properties of matter</a:t>
            </a:r>
          </a:p>
          <a:p>
            <a:endParaRPr lang="en-GB" sz="3200" dirty="0"/>
          </a:p>
          <a:p>
            <a:r>
              <a:rPr lang="en-GB" sz="3200" dirty="0"/>
              <a:t>First part:   Prof. Daniel Wolverson</a:t>
            </a:r>
          </a:p>
          <a:p>
            <a:r>
              <a:rPr lang="en-GB" sz="3200" dirty="0"/>
              <a:t>8W 3.39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9B7BE3-EB15-828C-280B-4E82C2C4C684}"/>
              </a:ext>
            </a:extLst>
          </p:cNvPr>
          <p:cNvSpPr txBox="1"/>
          <p:nvPr/>
        </p:nvSpPr>
        <p:spPr>
          <a:xfrm>
            <a:off x="11024244" y="0"/>
            <a:ext cx="11677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Chapter 1</a:t>
            </a:r>
          </a:p>
        </p:txBody>
      </p:sp>
    </p:spTree>
    <p:extLst>
      <p:ext uri="{BB962C8B-B14F-4D97-AF65-F5344CB8AC3E}">
        <p14:creationId xmlns:p14="http://schemas.microsoft.com/office/powerpoint/2010/main" val="8481815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F7592D2-06BA-0604-8719-B796FED85B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727" y="1248981"/>
            <a:ext cx="10490546" cy="436003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5A64107-8D11-FC64-4138-37A7A8C68A26}"/>
              </a:ext>
            </a:extLst>
          </p:cNvPr>
          <p:cNvSpPr txBox="1"/>
          <p:nvPr/>
        </p:nvSpPr>
        <p:spPr>
          <a:xfrm>
            <a:off x="11024244" y="0"/>
            <a:ext cx="11677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Chapter 3</a:t>
            </a:r>
          </a:p>
        </p:txBody>
      </p:sp>
    </p:spTree>
    <p:extLst>
      <p:ext uri="{BB962C8B-B14F-4D97-AF65-F5344CB8AC3E}">
        <p14:creationId xmlns:p14="http://schemas.microsoft.com/office/powerpoint/2010/main" val="29719185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A5C7CA6-5022-732B-5B45-D274C7BB10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840" y="498442"/>
            <a:ext cx="7229475" cy="3429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CD7C3D1-6081-B27C-C4E4-1E757322FA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5764" y="4064859"/>
            <a:ext cx="6205979" cy="2419142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CF1507F-2E51-445E-2F30-E2AAB36E5528}"/>
              </a:ext>
            </a:extLst>
          </p:cNvPr>
          <p:cNvCxnSpPr>
            <a:cxnSpLocks/>
          </p:cNvCxnSpPr>
          <p:nvPr/>
        </p:nvCxnSpPr>
        <p:spPr>
          <a:xfrm flipH="1" flipV="1">
            <a:off x="6485641" y="3374796"/>
            <a:ext cx="641022" cy="876693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D734F8D-0484-5D7F-8C6D-2867D4F06050}"/>
              </a:ext>
            </a:extLst>
          </p:cNvPr>
          <p:cNvCxnSpPr>
            <a:cxnSpLocks/>
          </p:cNvCxnSpPr>
          <p:nvPr/>
        </p:nvCxnSpPr>
        <p:spPr>
          <a:xfrm flipH="1" flipV="1">
            <a:off x="7663992" y="1385741"/>
            <a:ext cx="1981199" cy="2857892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C01AE70-1E96-6552-64FB-D49EAF527BF3}"/>
              </a:ext>
            </a:extLst>
          </p:cNvPr>
          <p:cNvCxnSpPr>
            <a:cxnSpLocks/>
          </p:cNvCxnSpPr>
          <p:nvPr/>
        </p:nvCxnSpPr>
        <p:spPr>
          <a:xfrm flipV="1">
            <a:off x="3827282" y="1376313"/>
            <a:ext cx="1234912" cy="659877"/>
          </a:xfrm>
          <a:prstGeom prst="straightConnector1">
            <a:avLst/>
          </a:prstGeom>
          <a:ln w="571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186307E-998E-93D2-F1A4-49BF94375167}"/>
              </a:ext>
            </a:extLst>
          </p:cNvPr>
          <p:cNvCxnSpPr>
            <a:cxnSpLocks/>
          </p:cNvCxnSpPr>
          <p:nvPr/>
        </p:nvCxnSpPr>
        <p:spPr>
          <a:xfrm>
            <a:off x="2309567" y="2055043"/>
            <a:ext cx="4036241" cy="1245908"/>
          </a:xfrm>
          <a:prstGeom prst="straightConnector1">
            <a:avLst/>
          </a:prstGeom>
          <a:ln w="571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A37AF3C1-0F10-F4DE-B472-1D0A9D963418}"/>
              </a:ext>
            </a:extLst>
          </p:cNvPr>
          <p:cNvSpPr txBox="1"/>
          <p:nvPr/>
        </p:nvSpPr>
        <p:spPr>
          <a:xfrm>
            <a:off x="11024244" y="0"/>
            <a:ext cx="11677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Chapter 3</a:t>
            </a:r>
          </a:p>
        </p:txBody>
      </p:sp>
    </p:spTree>
    <p:extLst>
      <p:ext uri="{BB962C8B-B14F-4D97-AF65-F5344CB8AC3E}">
        <p14:creationId xmlns:p14="http://schemas.microsoft.com/office/powerpoint/2010/main" val="33693549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481997-BFB5-AE68-D31E-BBD1A05A2D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3C0695B-226F-8DA4-9C9A-B20F92B702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924" y="783480"/>
            <a:ext cx="6165130" cy="298005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C2C05E2-A987-1807-2BC9-1EF11FEEA3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0934" y="857945"/>
            <a:ext cx="4999088" cy="3054176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CF64C47-8DC9-71A6-256B-01EE6342F173}"/>
              </a:ext>
            </a:extLst>
          </p:cNvPr>
          <p:cNvCxnSpPr>
            <a:cxnSpLocks/>
          </p:cNvCxnSpPr>
          <p:nvPr/>
        </p:nvCxnSpPr>
        <p:spPr>
          <a:xfrm flipV="1">
            <a:off x="6297103" y="2686636"/>
            <a:ext cx="999241" cy="84842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F76A13C-69F3-D1F6-9D58-68F17ED4F458}"/>
              </a:ext>
            </a:extLst>
          </p:cNvPr>
          <p:cNvCxnSpPr>
            <a:cxnSpLocks/>
          </p:cNvCxnSpPr>
          <p:nvPr/>
        </p:nvCxnSpPr>
        <p:spPr>
          <a:xfrm>
            <a:off x="6297102" y="2036187"/>
            <a:ext cx="1010240" cy="312655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27067F8-A57E-B739-B18A-DE4251379752}"/>
              </a:ext>
            </a:extLst>
          </p:cNvPr>
          <p:cNvSpPr txBox="1"/>
          <p:nvPr/>
        </p:nvSpPr>
        <p:spPr>
          <a:xfrm>
            <a:off x="11024244" y="0"/>
            <a:ext cx="11677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Chapter 3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C675832-0F21-C891-3E8C-3C68AB298F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2410" y="4044377"/>
            <a:ext cx="5826171" cy="2610614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465A9CD4-6744-F9A7-817D-27136A3C4081}"/>
              </a:ext>
            </a:extLst>
          </p:cNvPr>
          <p:cNvGrpSpPr/>
          <p:nvPr/>
        </p:nvGrpSpPr>
        <p:grpSpPr>
          <a:xfrm>
            <a:off x="8472053" y="2230581"/>
            <a:ext cx="3616036" cy="4585855"/>
            <a:chOff x="8472053" y="2230581"/>
            <a:chExt cx="3616036" cy="4585855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BD6ACFA-263E-12C2-0CF0-AB88597F5603}"/>
                </a:ext>
              </a:extLst>
            </p:cNvPr>
            <p:cNvSpPr/>
            <p:nvPr/>
          </p:nvSpPr>
          <p:spPr>
            <a:xfrm>
              <a:off x="10183089" y="3990109"/>
              <a:ext cx="1905000" cy="2826327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181F400E-5672-6DD2-AF84-CC2D2CE675D9}"/>
                </a:ext>
              </a:extLst>
            </p:cNvPr>
            <p:cNvGrpSpPr/>
            <p:nvPr/>
          </p:nvGrpSpPr>
          <p:grpSpPr>
            <a:xfrm>
              <a:off x="8472053" y="2230581"/>
              <a:ext cx="3311241" cy="4214092"/>
              <a:chOff x="8472053" y="2230581"/>
              <a:chExt cx="3311241" cy="4214092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24B709A3-13A6-B64C-C13F-BB312C34A7BE}"/>
                  </a:ext>
                </a:extLst>
              </p:cNvPr>
              <p:cNvGrpSpPr/>
              <p:nvPr/>
            </p:nvGrpSpPr>
            <p:grpSpPr>
              <a:xfrm>
                <a:off x="10577946" y="4364180"/>
                <a:ext cx="1205348" cy="2080493"/>
                <a:chOff x="10408529" y="4053840"/>
                <a:chExt cx="1037705" cy="2359662"/>
              </a:xfrm>
            </p:grpSpPr>
            <p:pic>
              <p:nvPicPr>
                <p:cNvPr id="14" name="Picture 13">
                  <a:extLst>
                    <a:ext uri="{FF2B5EF4-FFF2-40B4-BE49-F238E27FC236}">
                      <a16:creationId xmlns:a16="http://schemas.microsoft.com/office/drawing/2014/main" id="{708F96C9-F93D-7C14-57A2-86654FFC175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rcRect l="1075" t="50000" r="77501" b="11608"/>
                <a:stretch>
                  <a:fillRect/>
                </a:stretch>
              </p:blipFill>
              <p:spPr>
                <a:xfrm rot="5400000">
                  <a:off x="10303726" y="5270993"/>
                  <a:ext cx="1247312" cy="1037705"/>
                </a:xfrm>
                <a:prstGeom prst="rect">
                  <a:avLst/>
                </a:prstGeom>
              </p:spPr>
            </p:pic>
            <p:pic>
              <p:nvPicPr>
                <p:cNvPr id="15" name="Picture 14">
                  <a:extLst>
                    <a:ext uri="{FF2B5EF4-FFF2-40B4-BE49-F238E27FC236}">
                      <a16:creationId xmlns:a16="http://schemas.microsoft.com/office/drawing/2014/main" id="{79F9457F-F698-7D3F-6447-12EFB98230C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rcRect l="1075" t="50000" r="77501" b="11497"/>
                <a:stretch>
                  <a:fillRect/>
                </a:stretch>
              </p:blipFill>
              <p:spPr>
                <a:xfrm rot="5400000" flipH="1">
                  <a:off x="10275982" y="4196772"/>
                  <a:ext cx="1290320" cy="1004455"/>
                </a:xfrm>
                <a:prstGeom prst="rect">
                  <a:avLst/>
                </a:prstGeom>
              </p:spPr>
            </p:pic>
          </p:grp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CF50F78F-50F7-897F-85A9-B95BD83C1422}"/>
                  </a:ext>
                </a:extLst>
              </p:cNvPr>
              <p:cNvSpPr/>
              <p:nvPr/>
            </p:nvSpPr>
            <p:spPr>
              <a:xfrm>
                <a:off x="10127673" y="2230581"/>
                <a:ext cx="377537" cy="595747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5C1CF3B2-3F9B-681E-E5FC-CB3F465A6EF8}"/>
                  </a:ext>
                </a:extLst>
              </p:cNvPr>
              <p:cNvCxnSpPr>
                <a:cxnSpLocks/>
                <a:stCxn id="18" idx="4"/>
              </p:cNvCxnSpPr>
              <p:nvPr/>
            </p:nvCxnSpPr>
            <p:spPr>
              <a:xfrm>
                <a:off x="10316442" y="2826328"/>
                <a:ext cx="386194" cy="1309254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F3223594-E349-2B53-A575-BCC4A4FB5E06}"/>
                  </a:ext>
                </a:extLst>
              </p:cNvPr>
              <p:cNvSpPr/>
              <p:nvPr/>
            </p:nvSpPr>
            <p:spPr>
              <a:xfrm>
                <a:off x="8472053" y="2268680"/>
                <a:ext cx="377537" cy="595747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E83D3496-5AD6-A3A2-D953-EE8AEE1FD373}"/>
                  </a:ext>
                </a:extLst>
              </p:cNvPr>
              <p:cNvCxnSpPr>
                <a:cxnSpLocks/>
                <a:endCxn id="17" idx="1"/>
              </p:cNvCxnSpPr>
              <p:nvPr/>
            </p:nvCxnSpPr>
            <p:spPr>
              <a:xfrm>
                <a:off x="8816686" y="2774373"/>
                <a:ext cx="1645384" cy="162964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4AED8B89-0BC9-7770-F735-F41B4FDB7C75}"/>
              </a:ext>
            </a:extLst>
          </p:cNvPr>
          <p:cNvSpPr txBox="1"/>
          <p:nvPr/>
        </p:nvSpPr>
        <p:spPr>
          <a:xfrm>
            <a:off x="7380143" y="412811"/>
            <a:ext cx="439275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Ga:  	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</a:rPr>
              <a:t>1s² 2s² 2p⁶ 3s² 3p⁶</a:t>
            </a:r>
            <a:r>
              <a:rPr lang="en-GB" dirty="0"/>
              <a:t> </a:t>
            </a:r>
            <a:r>
              <a:rPr lang="en-GB" b="1" dirty="0">
                <a:solidFill>
                  <a:srgbClr val="FF0000"/>
                </a:solidFill>
              </a:rPr>
              <a:t>4s²</a:t>
            </a:r>
            <a:r>
              <a:rPr lang="en-GB" dirty="0"/>
              <a:t> 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</a:rPr>
              <a:t>3d¹⁰</a:t>
            </a:r>
            <a:r>
              <a:rPr lang="en-GB" dirty="0"/>
              <a:t> </a:t>
            </a:r>
            <a:r>
              <a:rPr lang="en-GB" b="1" dirty="0">
                <a:solidFill>
                  <a:srgbClr val="FF0000"/>
                </a:solidFill>
              </a:rPr>
              <a:t>4p¹</a:t>
            </a:r>
          </a:p>
          <a:p>
            <a:r>
              <a:rPr lang="en-GB" dirty="0"/>
              <a:t>P:	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</a:rPr>
              <a:t>1s²2s²2p⁶3s²</a:t>
            </a:r>
            <a:r>
              <a:rPr lang="en-GB" dirty="0"/>
              <a:t> </a:t>
            </a:r>
            <a:r>
              <a:rPr lang="en-GB" b="1" dirty="0">
                <a:solidFill>
                  <a:srgbClr val="00B050"/>
                </a:solidFill>
              </a:rPr>
              <a:t>3p³</a:t>
            </a:r>
          </a:p>
        </p:txBody>
      </p:sp>
    </p:spTree>
    <p:extLst>
      <p:ext uri="{BB962C8B-B14F-4D97-AF65-F5344CB8AC3E}">
        <p14:creationId xmlns:p14="http://schemas.microsoft.com/office/powerpoint/2010/main" val="3796212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D4FB999A-CDCA-9BCF-784C-3EB09F91FD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6503" y="1824355"/>
            <a:ext cx="4333875" cy="3067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B93A86D-DA09-4E82-8612-B2DAB013CB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0240" y="1810067"/>
            <a:ext cx="4924425" cy="30956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5D38401-4376-B4D7-D76D-86DC5FC7BE9F}"/>
              </a:ext>
            </a:extLst>
          </p:cNvPr>
          <p:cNvSpPr txBox="1"/>
          <p:nvPr/>
        </p:nvSpPr>
        <p:spPr>
          <a:xfrm>
            <a:off x="2001520" y="711200"/>
            <a:ext cx="3150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Tight-binding s-band 1D chain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BC4B2D-8A37-C115-2DBA-32608D17AB26}"/>
              </a:ext>
            </a:extLst>
          </p:cNvPr>
          <p:cNvSpPr txBox="1"/>
          <p:nvPr/>
        </p:nvSpPr>
        <p:spPr>
          <a:xfrm>
            <a:off x="11024244" y="0"/>
            <a:ext cx="11677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Chapter 3</a:t>
            </a:r>
          </a:p>
        </p:txBody>
      </p:sp>
      <p:sp>
        <p:nvSpPr>
          <p:cNvPr id="5" name="Arrow: Curved Left 4">
            <a:extLst>
              <a:ext uri="{FF2B5EF4-FFF2-40B4-BE49-F238E27FC236}">
                <a16:creationId xmlns:a16="http://schemas.microsoft.com/office/drawing/2014/main" id="{1D7FD98D-7727-9974-543F-171E13EF1181}"/>
              </a:ext>
            </a:extLst>
          </p:cNvPr>
          <p:cNvSpPr/>
          <p:nvPr/>
        </p:nvSpPr>
        <p:spPr>
          <a:xfrm>
            <a:off x="10965497" y="4091233"/>
            <a:ext cx="796968" cy="1432875"/>
          </a:xfrm>
          <a:prstGeom prst="curvedLeftArrow">
            <a:avLst>
              <a:gd name="adj1" fmla="val 15385"/>
              <a:gd name="adj2" fmla="val 48788"/>
              <a:gd name="adj3" fmla="val 4274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487451-D3E9-5A27-BC92-6BD40B8C85F1}"/>
              </a:ext>
            </a:extLst>
          </p:cNvPr>
          <p:cNvSpPr txBox="1"/>
          <p:nvPr/>
        </p:nvSpPr>
        <p:spPr>
          <a:xfrm>
            <a:off x="2219907" y="5154776"/>
            <a:ext cx="1256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Dispersion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E75DDEB-886C-E2C8-D50C-993C1CE60A81}"/>
              </a:ext>
            </a:extLst>
          </p:cNvPr>
          <p:cNvSpPr txBox="1"/>
          <p:nvPr/>
        </p:nvSpPr>
        <p:spPr>
          <a:xfrm>
            <a:off x="7413959" y="5154776"/>
            <a:ext cx="2777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Density of states in energy</a:t>
            </a:r>
          </a:p>
        </p:txBody>
      </p:sp>
    </p:spTree>
    <p:extLst>
      <p:ext uri="{BB962C8B-B14F-4D97-AF65-F5344CB8AC3E}">
        <p14:creationId xmlns:p14="http://schemas.microsoft.com/office/powerpoint/2010/main" val="38093441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6FED58-F78C-F480-E20C-0F8638C81D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3D42D029-CC1F-C8D4-E2B3-2579BF55F1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287" y="1162920"/>
            <a:ext cx="5426433" cy="3840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9D3553A-7337-7172-9EA6-FDBDE742B5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 flipV="1">
            <a:off x="5997588" y="2422856"/>
            <a:ext cx="3922367" cy="246570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FC00F5-71B2-B4FF-9243-19AAAE9EC4A8}"/>
              </a:ext>
            </a:extLst>
          </p:cNvPr>
          <p:cNvSpPr txBox="1"/>
          <p:nvPr/>
        </p:nvSpPr>
        <p:spPr>
          <a:xfrm>
            <a:off x="11024244" y="0"/>
            <a:ext cx="11677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Chapter 3</a:t>
            </a:r>
          </a:p>
        </p:txBody>
      </p:sp>
      <p:sp>
        <p:nvSpPr>
          <p:cNvPr id="4" name="Arrow: Curved Left 3">
            <a:extLst>
              <a:ext uri="{FF2B5EF4-FFF2-40B4-BE49-F238E27FC236}">
                <a16:creationId xmlns:a16="http://schemas.microsoft.com/office/drawing/2014/main" id="{3A544399-A8B6-3CBA-A5AA-EEC53442C1D3}"/>
              </a:ext>
            </a:extLst>
          </p:cNvPr>
          <p:cNvSpPr/>
          <p:nvPr/>
        </p:nvSpPr>
        <p:spPr>
          <a:xfrm>
            <a:off x="9473938" y="987514"/>
            <a:ext cx="497434" cy="707011"/>
          </a:xfrm>
          <a:prstGeom prst="curvedLeftArrow">
            <a:avLst>
              <a:gd name="adj1" fmla="val 15385"/>
              <a:gd name="adj2" fmla="val 48788"/>
              <a:gd name="adj3" fmla="val 4274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6504F2-CA21-5AF0-20C2-FDA883028505}"/>
              </a:ext>
            </a:extLst>
          </p:cNvPr>
          <p:cNvSpPr txBox="1"/>
          <p:nvPr/>
        </p:nvSpPr>
        <p:spPr>
          <a:xfrm>
            <a:off x="1560030" y="5890068"/>
            <a:ext cx="1256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Dispersion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003361-10C4-3592-04A0-667A2A3E2D45}"/>
              </a:ext>
            </a:extLst>
          </p:cNvPr>
          <p:cNvSpPr txBox="1"/>
          <p:nvPr/>
        </p:nvSpPr>
        <p:spPr>
          <a:xfrm>
            <a:off x="6754082" y="5890068"/>
            <a:ext cx="2777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Density of states in energy</a:t>
            </a:r>
          </a:p>
        </p:txBody>
      </p:sp>
    </p:spTree>
    <p:extLst>
      <p:ext uri="{BB962C8B-B14F-4D97-AF65-F5344CB8AC3E}">
        <p14:creationId xmlns:p14="http://schemas.microsoft.com/office/powerpoint/2010/main" val="23293419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9EDB08A-550F-CF07-92FD-0819180EFD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877" y="1761490"/>
            <a:ext cx="4429125" cy="30099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4AC1AB4-E0C8-C7F3-BB7E-31B0965087E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3083"/>
          <a:stretch>
            <a:fillRect/>
          </a:stretch>
        </p:blipFill>
        <p:spPr>
          <a:xfrm>
            <a:off x="4947920" y="1667466"/>
            <a:ext cx="4012247" cy="326140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5091A3F-FCBE-4711-2EFA-9C9CB05311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04655" y="1826260"/>
            <a:ext cx="2381250" cy="2819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B5600F4-BC1B-23A0-E734-47B658D287A7}"/>
              </a:ext>
            </a:extLst>
          </p:cNvPr>
          <p:cNvSpPr txBox="1"/>
          <p:nvPr/>
        </p:nvSpPr>
        <p:spPr>
          <a:xfrm>
            <a:off x="2001520" y="711200"/>
            <a:ext cx="4594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Tight-binding s-band 3D simple cubic crystal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692B88-374A-6D88-778B-154C98742F43}"/>
              </a:ext>
            </a:extLst>
          </p:cNvPr>
          <p:cNvSpPr txBox="1"/>
          <p:nvPr/>
        </p:nvSpPr>
        <p:spPr>
          <a:xfrm>
            <a:off x="11024244" y="0"/>
            <a:ext cx="11677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Chapter 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EE5595-4EDF-9163-1420-AFA2BFBFBC79}"/>
              </a:ext>
            </a:extLst>
          </p:cNvPr>
          <p:cNvSpPr txBox="1"/>
          <p:nvPr/>
        </p:nvSpPr>
        <p:spPr>
          <a:xfrm>
            <a:off x="1173532" y="5154776"/>
            <a:ext cx="1256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Dispersion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F06F46-3A17-D5DD-A0C1-7CF5287EFBD3}"/>
              </a:ext>
            </a:extLst>
          </p:cNvPr>
          <p:cNvSpPr txBox="1"/>
          <p:nvPr/>
        </p:nvSpPr>
        <p:spPr>
          <a:xfrm>
            <a:off x="5566304" y="5154776"/>
            <a:ext cx="2777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Density of states in energy</a:t>
            </a:r>
          </a:p>
        </p:txBody>
      </p:sp>
    </p:spTree>
    <p:extLst>
      <p:ext uri="{BB962C8B-B14F-4D97-AF65-F5344CB8AC3E}">
        <p14:creationId xmlns:p14="http://schemas.microsoft.com/office/powerpoint/2010/main" val="4084383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7F2CCFCE-B0AA-7752-C150-EFEC536729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4526459"/>
              </p:ext>
            </p:extLst>
          </p:nvPr>
        </p:nvGraphicFramePr>
        <p:xfrm>
          <a:off x="2309567" y="1357460"/>
          <a:ext cx="7626285" cy="3969635"/>
        </p:xfrm>
        <a:graphic>
          <a:graphicData uri="http://schemas.openxmlformats.org/drawingml/2006/table">
            <a:tbl>
              <a:tblPr firstRow="1" firstCol="1" bandRow="1"/>
              <a:tblGrid>
                <a:gridCol w="1813519">
                  <a:extLst>
                    <a:ext uri="{9D8B030D-6E8A-4147-A177-3AD203B41FA5}">
                      <a16:colId xmlns:a16="http://schemas.microsoft.com/office/drawing/2014/main" val="1878687279"/>
                    </a:ext>
                  </a:extLst>
                </a:gridCol>
                <a:gridCol w="1978984">
                  <a:extLst>
                    <a:ext uri="{9D8B030D-6E8A-4147-A177-3AD203B41FA5}">
                      <a16:colId xmlns:a16="http://schemas.microsoft.com/office/drawing/2014/main" val="1087113021"/>
                    </a:ext>
                  </a:extLst>
                </a:gridCol>
                <a:gridCol w="1920140">
                  <a:extLst>
                    <a:ext uri="{9D8B030D-6E8A-4147-A177-3AD203B41FA5}">
                      <a16:colId xmlns:a16="http://schemas.microsoft.com/office/drawing/2014/main" val="255889637"/>
                    </a:ext>
                  </a:extLst>
                </a:gridCol>
                <a:gridCol w="1913642">
                  <a:extLst>
                    <a:ext uri="{9D8B030D-6E8A-4147-A177-3AD203B41FA5}">
                      <a16:colId xmlns:a16="http://schemas.microsoft.com/office/drawing/2014/main" val="3995943270"/>
                    </a:ext>
                  </a:extLst>
                </a:gridCol>
              </a:tblGrid>
              <a:tr h="51204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400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Week of: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400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Mon   16:15   8W 3.14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400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Thurs   15:15   8W 3.13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400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Thurs   17:15   8W 3.13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9550659"/>
                  </a:ext>
                </a:extLst>
              </a:tr>
              <a:tr h="31432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400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29-9-25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400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Lec-a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400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400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Lec-b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65757701"/>
                  </a:ext>
                </a:extLst>
              </a:tr>
              <a:tr h="31432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400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6-10-25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400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Lec-a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400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Problems class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400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Lec-b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5633195"/>
                  </a:ext>
                </a:extLst>
              </a:tr>
              <a:tr h="31432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400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13-10-25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400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Lec-a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400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400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Lec-b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1584373"/>
                  </a:ext>
                </a:extLst>
              </a:tr>
              <a:tr h="31432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400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20-10-25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400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Lec-a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400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Problems class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400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Lec-b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06527758"/>
                  </a:ext>
                </a:extLst>
              </a:tr>
              <a:tr h="31432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400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27-10-25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400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Lec-a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400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400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Lec-b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4486085"/>
                  </a:ext>
                </a:extLst>
              </a:tr>
              <a:tr h="31432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400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3-11-25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400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400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Problems class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400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3626859"/>
                  </a:ext>
                </a:extLst>
              </a:tr>
              <a:tr h="31432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400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10-11-25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400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Lec-a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400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400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Lec-b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2095705"/>
                  </a:ext>
                </a:extLst>
              </a:tr>
              <a:tr h="31432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400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17-11-25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400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Lec-a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400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Problems class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400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Lec-b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678820"/>
                  </a:ext>
                </a:extLst>
              </a:tr>
              <a:tr h="31432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400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24-11-25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400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Lec-a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400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400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Lec-b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50172897"/>
                  </a:ext>
                </a:extLst>
              </a:tr>
              <a:tr h="31432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400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1-12-25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400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Lec-a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400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Problems class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400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Lec-b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33338692"/>
                  </a:ext>
                </a:extLst>
              </a:tr>
              <a:tr h="31432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400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8-12-25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400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Lec-a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400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400" kern="100" dirty="0" err="1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Lec</a:t>
                      </a:r>
                      <a:r>
                        <a:rPr lang="en-GB" sz="1400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-b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1824785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B3CE9EE9-A63C-24CF-59D6-6FBF275DC9B8}"/>
              </a:ext>
            </a:extLst>
          </p:cNvPr>
          <p:cNvSpPr txBox="1"/>
          <p:nvPr/>
        </p:nvSpPr>
        <p:spPr>
          <a:xfrm>
            <a:off x="4621495" y="650449"/>
            <a:ext cx="29678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May change - check often!!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238E54-7C42-03A1-FF57-ACBF0E5EEFD3}"/>
              </a:ext>
            </a:extLst>
          </p:cNvPr>
          <p:cNvSpPr txBox="1"/>
          <p:nvPr/>
        </p:nvSpPr>
        <p:spPr>
          <a:xfrm>
            <a:off x="11024244" y="0"/>
            <a:ext cx="11677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Chapter 1</a:t>
            </a:r>
          </a:p>
        </p:txBody>
      </p:sp>
    </p:spTree>
    <p:extLst>
      <p:ext uri="{BB962C8B-B14F-4D97-AF65-F5344CB8AC3E}">
        <p14:creationId xmlns:p14="http://schemas.microsoft.com/office/powerpoint/2010/main" val="33462063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730DE4B-16E9-56CA-F4F4-EC4C281F6D6C}"/>
              </a:ext>
            </a:extLst>
          </p:cNvPr>
          <p:cNvSpPr txBox="1"/>
          <p:nvPr/>
        </p:nvSpPr>
        <p:spPr>
          <a:xfrm>
            <a:off x="1661474" y="1355875"/>
            <a:ext cx="9905213" cy="4093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1200"/>
              </a:spcBef>
              <a:buNone/>
            </a:pPr>
            <a:r>
              <a:rPr lang="en-GB" sz="2000" b="1" i="0" dirty="0">
                <a:solidFill>
                  <a:srgbClr val="333333"/>
                </a:solidFill>
                <a:effectLst/>
                <a:latin typeface="Helvetica Neue"/>
              </a:rPr>
              <a:t>Learning outcomes (both parts)</a:t>
            </a:r>
          </a:p>
          <a:p>
            <a:pPr algn="l">
              <a:spcBef>
                <a:spcPts val="1200"/>
              </a:spcBef>
              <a:buNone/>
            </a:pPr>
            <a:r>
              <a:rPr lang="en-GB" sz="2000" b="0" i="0" dirty="0">
                <a:solidFill>
                  <a:srgbClr val="333333"/>
                </a:solidFill>
                <a:effectLst/>
                <a:latin typeface="Helvetica Neue"/>
              </a:rPr>
              <a:t>After taking this unit, the student should be able to:</a:t>
            </a:r>
          </a:p>
          <a:p>
            <a:pPr marL="285750" indent="-28575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sz="2000" b="0" i="0" dirty="0">
                <a:solidFill>
                  <a:srgbClr val="333333"/>
                </a:solidFill>
                <a:effectLst/>
                <a:latin typeface="Helvetica Neue"/>
              </a:rPr>
              <a:t>relate the </a:t>
            </a:r>
            <a:r>
              <a:rPr lang="en-GB" sz="2000" b="1" i="0" dirty="0">
                <a:solidFill>
                  <a:srgbClr val="0070C0"/>
                </a:solidFill>
                <a:effectLst/>
                <a:latin typeface="Helvetica Neue"/>
              </a:rPr>
              <a:t>electronic</a:t>
            </a:r>
            <a:r>
              <a:rPr lang="en-GB" sz="2000" b="0" i="0" dirty="0">
                <a:solidFill>
                  <a:srgbClr val="333333"/>
                </a:solidFill>
                <a:effectLst/>
                <a:latin typeface="Helvetica Neue"/>
              </a:rPr>
              <a:t> and </a:t>
            </a:r>
            <a:r>
              <a:rPr lang="en-GB" sz="2000" b="1" i="0" dirty="0">
                <a:solidFill>
                  <a:srgbClr val="0070C0"/>
                </a:solidFill>
                <a:effectLst/>
                <a:latin typeface="Helvetica Neue"/>
              </a:rPr>
              <a:t>optical</a:t>
            </a:r>
            <a:r>
              <a:rPr lang="en-GB" sz="2000" b="0" i="0" dirty="0">
                <a:solidFill>
                  <a:srgbClr val="333333"/>
                </a:solidFill>
                <a:effectLst/>
                <a:latin typeface="Helvetica Neue"/>
              </a:rPr>
              <a:t> properties of materials to their band structure, densities of electronic states and doping profiles;</a:t>
            </a:r>
          </a:p>
          <a:p>
            <a:pPr marL="285750" indent="-28575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sz="2000" b="0" i="0" dirty="0">
                <a:solidFill>
                  <a:srgbClr val="333333"/>
                </a:solidFill>
                <a:effectLst/>
                <a:latin typeface="Helvetica Neue"/>
              </a:rPr>
              <a:t>make quantitative estimates of the parameters that govern the electronic and optical behaviour of real materials;</a:t>
            </a:r>
          </a:p>
          <a:p>
            <a:pPr marL="285750" indent="-28575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sz="2000" b="0" i="0" dirty="0">
                <a:solidFill>
                  <a:schemeClr val="bg1">
                    <a:lumMod val="75000"/>
                  </a:schemeClr>
                </a:solidFill>
                <a:effectLst/>
                <a:latin typeface="Helvetica Neue"/>
              </a:rPr>
              <a:t>describe the operation of field effect devices and PN diodes;</a:t>
            </a:r>
          </a:p>
          <a:p>
            <a:pPr marL="285750" indent="-28575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sz="2000" b="0" i="0" dirty="0">
                <a:solidFill>
                  <a:schemeClr val="bg1">
                    <a:lumMod val="75000"/>
                  </a:schemeClr>
                </a:solidFill>
                <a:effectLst/>
                <a:latin typeface="Helvetica Neue"/>
              </a:rPr>
              <a:t>describe optical absorption and emission processes in insulators semiconductors and metals;</a:t>
            </a:r>
          </a:p>
          <a:p>
            <a:pPr marL="285750" indent="-28575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sz="2000" b="0" i="0" dirty="0">
                <a:solidFill>
                  <a:schemeClr val="bg1">
                    <a:lumMod val="75000"/>
                  </a:schemeClr>
                </a:solidFill>
                <a:effectLst/>
                <a:latin typeface="Helvetica Neue"/>
              </a:rPr>
              <a:t>describe the operation of optical devices based on PN junctions.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1BD02A-EB6F-8965-DD35-2C0EC33DCF18}"/>
              </a:ext>
            </a:extLst>
          </p:cNvPr>
          <p:cNvSpPr txBox="1"/>
          <p:nvPr/>
        </p:nvSpPr>
        <p:spPr>
          <a:xfrm>
            <a:off x="11014817" y="0"/>
            <a:ext cx="11677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Chapter 1</a:t>
            </a:r>
          </a:p>
        </p:txBody>
      </p:sp>
    </p:spTree>
    <p:extLst>
      <p:ext uri="{BB962C8B-B14F-4D97-AF65-F5344CB8AC3E}">
        <p14:creationId xmlns:p14="http://schemas.microsoft.com/office/powerpoint/2010/main" val="32734651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092AD94-8D25-5F14-E521-2C7C0424DA9C}"/>
              </a:ext>
            </a:extLst>
          </p:cNvPr>
          <p:cNvSpPr txBox="1"/>
          <p:nvPr/>
        </p:nvSpPr>
        <p:spPr>
          <a:xfrm>
            <a:off x="577392" y="721054"/>
            <a:ext cx="5631730" cy="51706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1200"/>
              </a:spcBef>
              <a:buNone/>
            </a:pPr>
            <a:r>
              <a:rPr lang="en-GB" sz="2000" b="1" i="0" dirty="0">
                <a:solidFill>
                  <a:srgbClr val="333333"/>
                </a:solidFill>
                <a:effectLst/>
                <a:latin typeface="Helvetica Neue"/>
              </a:rPr>
              <a:t>Plan for part one</a:t>
            </a:r>
          </a:p>
          <a:p>
            <a:pPr marL="342900" indent="-34290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sz="2000" b="0" i="0" dirty="0">
                <a:solidFill>
                  <a:srgbClr val="00B050"/>
                </a:solidFill>
                <a:effectLst/>
                <a:latin typeface="Helvetica Neue"/>
              </a:rPr>
              <a:t>Review of band theory and its relationship to the electronic and optical properties of materials.</a:t>
            </a:r>
          </a:p>
          <a:p>
            <a:pPr marL="342900" indent="-34290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sz="2000" b="0" i="0" dirty="0">
                <a:solidFill>
                  <a:srgbClr val="333333"/>
                </a:solidFill>
                <a:effectLst/>
                <a:latin typeface="Helvetica Neue"/>
              </a:rPr>
              <a:t>Introduction to tight binding theory.</a:t>
            </a:r>
          </a:p>
          <a:p>
            <a:pPr marL="342900" indent="-34290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sz="2000" b="0" i="0" dirty="0">
                <a:solidFill>
                  <a:srgbClr val="333333"/>
                </a:solidFill>
                <a:effectLst/>
                <a:latin typeface="Helvetica Neue"/>
              </a:rPr>
              <a:t>The electronic density of states as well as other key band structure parameters and examples of them in real materials.</a:t>
            </a:r>
          </a:p>
          <a:p>
            <a:pPr marL="342900" indent="-34290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sz="2000" b="0" i="0" dirty="0">
                <a:solidFill>
                  <a:srgbClr val="333333"/>
                </a:solidFill>
                <a:effectLst/>
                <a:latin typeface="Helvetica Neue"/>
              </a:rPr>
              <a:t>Phenomenology and theory of optical absorption and emission processes in semiconductors and insulators.</a:t>
            </a:r>
          </a:p>
          <a:p>
            <a:pPr marL="342900" indent="-34290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sz="2000" b="0" i="0" dirty="0">
                <a:solidFill>
                  <a:srgbClr val="333333"/>
                </a:solidFill>
                <a:effectLst/>
                <a:latin typeface="Helvetica Neue"/>
              </a:rPr>
              <a:t>Models of electronic absorption in semiconductors as well as reflectivity and plasmons in metals.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F98EC1C-C15A-74C2-889B-1261A3E2D273}"/>
              </a:ext>
            </a:extLst>
          </p:cNvPr>
          <p:cNvGrpSpPr/>
          <p:nvPr/>
        </p:nvGrpSpPr>
        <p:grpSpPr>
          <a:xfrm>
            <a:off x="7235591" y="688156"/>
            <a:ext cx="3949128" cy="5227163"/>
            <a:chOff x="6952784" y="688156"/>
            <a:chExt cx="3949128" cy="522716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364697EF-0970-C255-7440-842692F7CB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52784" y="688156"/>
              <a:ext cx="3949128" cy="5227163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BACF2C6E-FEFA-98C0-8AD0-F15B9857A3D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52668" y="942681"/>
              <a:ext cx="386496" cy="678729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087228EE-3624-2E8A-1428-1CAC033689D2}"/>
              </a:ext>
            </a:extLst>
          </p:cNvPr>
          <p:cNvSpPr txBox="1"/>
          <p:nvPr/>
        </p:nvSpPr>
        <p:spPr>
          <a:xfrm>
            <a:off x="11024244" y="0"/>
            <a:ext cx="11677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Chapter 1</a:t>
            </a:r>
          </a:p>
        </p:txBody>
      </p:sp>
    </p:spTree>
    <p:extLst>
      <p:ext uri="{BB962C8B-B14F-4D97-AF65-F5344CB8AC3E}">
        <p14:creationId xmlns:p14="http://schemas.microsoft.com/office/powerpoint/2010/main" val="388682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8C465C3-580D-8496-FDD2-4A909F03A3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1489" y="1395511"/>
            <a:ext cx="9667875" cy="40481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731C214-8E5B-1C0F-C5F9-5F7031AC4630}"/>
              </a:ext>
            </a:extLst>
          </p:cNvPr>
          <p:cNvSpPr txBox="1"/>
          <p:nvPr/>
        </p:nvSpPr>
        <p:spPr>
          <a:xfrm>
            <a:off x="11024244" y="0"/>
            <a:ext cx="11677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Chapter 2</a:t>
            </a:r>
          </a:p>
        </p:txBody>
      </p:sp>
    </p:spTree>
    <p:extLst>
      <p:ext uri="{BB962C8B-B14F-4D97-AF65-F5344CB8AC3E}">
        <p14:creationId xmlns:p14="http://schemas.microsoft.com/office/powerpoint/2010/main" val="22064447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7B54B4F-551D-29A1-F71C-CC5D029B0C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094" y="909248"/>
            <a:ext cx="8238027" cy="50343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C7E5DE0-265E-95DB-27EA-66A5FD727D06}"/>
              </a:ext>
            </a:extLst>
          </p:cNvPr>
          <p:cNvSpPr txBox="1"/>
          <p:nvPr/>
        </p:nvSpPr>
        <p:spPr>
          <a:xfrm>
            <a:off x="11024244" y="0"/>
            <a:ext cx="11677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Chapter 2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A77A59A-2FBF-6E8A-9C24-E63E257D0C11}"/>
              </a:ext>
            </a:extLst>
          </p:cNvPr>
          <p:cNvCxnSpPr>
            <a:cxnSpLocks/>
          </p:cNvCxnSpPr>
          <p:nvPr/>
        </p:nvCxnSpPr>
        <p:spPr>
          <a:xfrm>
            <a:off x="1056640" y="5933440"/>
            <a:ext cx="1991360" cy="0"/>
          </a:xfrm>
          <a:prstGeom prst="line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9448CA8B-82D2-4547-8B35-91741672EB4F}"/>
              </a:ext>
            </a:extLst>
          </p:cNvPr>
          <p:cNvGrpSpPr/>
          <p:nvPr/>
        </p:nvGrpSpPr>
        <p:grpSpPr>
          <a:xfrm>
            <a:off x="8006080" y="2041417"/>
            <a:ext cx="4029307" cy="3650604"/>
            <a:chOff x="8006080" y="2041417"/>
            <a:chExt cx="4029307" cy="3650604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C797C6B-3C85-76E1-67F7-C9AF785C184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45908" b="50000"/>
            <a:stretch>
              <a:fillRect/>
            </a:stretch>
          </p:blipFill>
          <p:spPr>
            <a:xfrm>
              <a:off x="8006080" y="2041417"/>
              <a:ext cx="4029307" cy="3094464"/>
            </a:xfrm>
            <a:prstGeom prst="rect">
              <a:avLst/>
            </a:prstGeom>
          </p:spPr>
        </p:pic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A6B719D-D9F5-491E-4455-CBCF9DFDC8CB}"/>
                </a:ext>
              </a:extLst>
            </p:cNvPr>
            <p:cNvCxnSpPr>
              <a:cxnSpLocks/>
            </p:cNvCxnSpPr>
            <p:nvPr/>
          </p:nvCxnSpPr>
          <p:spPr>
            <a:xfrm>
              <a:off x="9408160" y="3688080"/>
              <a:ext cx="741680" cy="426720"/>
            </a:xfrm>
            <a:prstGeom prst="line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2184238A-2D73-3448-F7CF-2FA573A1121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39680" y="3972560"/>
              <a:ext cx="406400" cy="132080"/>
            </a:xfrm>
            <a:prstGeom prst="line">
              <a:avLst/>
            </a:prstGeom>
            <a:ln w="38100">
              <a:solidFill>
                <a:srgbClr val="FF0000"/>
              </a:solidFill>
              <a:headEnd type="triangl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43441F5-2876-84E7-F270-0F0CAC2BDFE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556240" y="3799840"/>
              <a:ext cx="71120" cy="16256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67260E2-D748-14C1-D877-2BD9E5A6AB7F}"/>
                </a:ext>
              </a:extLst>
            </p:cNvPr>
            <p:cNvCxnSpPr>
              <a:cxnSpLocks/>
            </p:cNvCxnSpPr>
            <p:nvPr/>
          </p:nvCxnSpPr>
          <p:spPr>
            <a:xfrm>
              <a:off x="9377680" y="3677920"/>
              <a:ext cx="1239520" cy="121920"/>
            </a:xfrm>
            <a:prstGeom prst="line">
              <a:avLst/>
            </a:prstGeom>
            <a:ln w="38100">
              <a:solidFill>
                <a:srgbClr val="FF0000"/>
              </a:solidFill>
              <a:head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6788B89-95E9-65C2-4401-E65C9EC0432C}"/>
                </a:ext>
              </a:extLst>
            </p:cNvPr>
            <p:cNvSpPr txBox="1"/>
            <p:nvPr/>
          </p:nvSpPr>
          <p:spPr>
            <a:xfrm>
              <a:off x="8132618" y="5107246"/>
              <a:ext cx="334933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/>
                <a:t>Reciprocal space: 1</a:t>
              </a:r>
              <a:r>
                <a:rPr lang="en-GB" sz="1600" baseline="30000" dirty="0"/>
                <a:t>st</a:t>
              </a:r>
              <a:r>
                <a:rPr lang="en-GB" sz="1600" dirty="0"/>
                <a:t> Brillouin zone of </a:t>
              </a:r>
              <a:r>
                <a:rPr lang="en-GB" sz="1600" dirty="0" err="1"/>
                <a:t>GaP</a:t>
              </a:r>
              <a:r>
                <a:rPr lang="en-GB" sz="1600" dirty="0"/>
                <a:t> (zincblende) structure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804335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3D1F808-7021-7C86-8945-57872F1ED897}"/>
              </a:ext>
            </a:extLst>
          </p:cNvPr>
          <p:cNvSpPr txBox="1"/>
          <p:nvPr/>
        </p:nvSpPr>
        <p:spPr>
          <a:xfrm>
            <a:off x="11024244" y="0"/>
            <a:ext cx="11677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Chapter 2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45F354D-9F50-9D12-4220-746ABA2C6A2D}"/>
              </a:ext>
            </a:extLst>
          </p:cNvPr>
          <p:cNvGrpSpPr>
            <a:grpSpLocks noChangeAspect="1"/>
          </p:cNvGrpSpPr>
          <p:nvPr/>
        </p:nvGrpSpPr>
        <p:grpSpPr>
          <a:xfrm>
            <a:off x="9533222" y="1702051"/>
            <a:ext cx="2417584" cy="2670494"/>
            <a:chOff x="8006080" y="2041417"/>
            <a:chExt cx="4029307" cy="445082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CAB0657-994C-C522-1267-BEB8D64F797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45908" b="50000"/>
            <a:stretch>
              <a:fillRect/>
            </a:stretch>
          </p:blipFill>
          <p:spPr>
            <a:xfrm>
              <a:off x="8006080" y="2041417"/>
              <a:ext cx="4029307" cy="3094464"/>
            </a:xfrm>
            <a:prstGeom prst="rect">
              <a:avLst/>
            </a:prstGeom>
          </p:spPr>
        </p:pic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00072F87-B226-7E79-E398-86AE33788A9B}"/>
                </a:ext>
              </a:extLst>
            </p:cNvPr>
            <p:cNvCxnSpPr>
              <a:cxnSpLocks/>
            </p:cNvCxnSpPr>
            <p:nvPr/>
          </p:nvCxnSpPr>
          <p:spPr>
            <a:xfrm>
              <a:off x="9408160" y="3688080"/>
              <a:ext cx="741680" cy="426720"/>
            </a:xfrm>
            <a:prstGeom prst="line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90B4EF74-41AF-76AF-45C5-914D8AC7F9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39680" y="3972560"/>
              <a:ext cx="406400" cy="132080"/>
            </a:xfrm>
            <a:prstGeom prst="line">
              <a:avLst/>
            </a:prstGeom>
            <a:ln w="38100">
              <a:solidFill>
                <a:srgbClr val="FF0000"/>
              </a:solidFill>
              <a:headEnd type="triangl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A6F10A5F-2612-C93B-DCDA-421541935AB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556240" y="3799840"/>
              <a:ext cx="71120" cy="16256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6B2F6334-A456-8A25-E96F-BF8FED49B3FF}"/>
                </a:ext>
              </a:extLst>
            </p:cNvPr>
            <p:cNvCxnSpPr>
              <a:cxnSpLocks/>
            </p:cNvCxnSpPr>
            <p:nvPr/>
          </p:nvCxnSpPr>
          <p:spPr>
            <a:xfrm>
              <a:off x="9377680" y="3677920"/>
              <a:ext cx="1239520" cy="121920"/>
            </a:xfrm>
            <a:prstGeom prst="line">
              <a:avLst/>
            </a:prstGeom>
            <a:ln w="38100">
              <a:solidFill>
                <a:srgbClr val="FF0000"/>
              </a:solidFill>
              <a:head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F5F5127-2866-51E6-FE84-71AA3AF97E9B}"/>
                </a:ext>
              </a:extLst>
            </p:cNvPr>
            <p:cNvSpPr txBox="1"/>
            <p:nvPr/>
          </p:nvSpPr>
          <p:spPr>
            <a:xfrm>
              <a:off x="8132618" y="5107246"/>
              <a:ext cx="3760529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/>
                <a:t>Reciprocal space: 1</a:t>
              </a:r>
              <a:r>
                <a:rPr lang="en-GB" sz="1600" baseline="30000" dirty="0"/>
                <a:t>st</a:t>
              </a:r>
              <a:r>
                <a:rPr lang="en-GB" sz="1600" dirty="0"/>
                <a:t> Brillouin zone of </a:t>
              </a:r>
              <a:r>
                <a:rPr lang="en-GB" sz="1600" dirty="0" err="1"/>
                <a:t>GaP</a:t>
              </a:r>
              <a:r>
                <a:rPr lang="en-GB" sz="1600" dirty="0"/>
                <a:t> (zincblende) structure</a:t>
              </a: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EEEE8133-1EEF-590F-4FA7-092FB8DC60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902" y="994022"/>
            <a:ext cx="9355807" cy="419072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BED93AD-596F-92D1-4B52-F2FA8F72B9BC}"/>
              </a:ext>
            </a:extLst>
          </p:cNvPr>
          <p:cNvCxnSpPr>
            <a:cxnSpLocks/>
          </p:cNvCxnSpPr>
          <p:nvPr/>
        </p:nvCxnSpPr>
        <p:spPr>
          <a:xfrm>
            <a:off x="858677" y="5358405"/>
            <a:ext cx="2384144" cy="0"/>
          </a:xfrm>
          <a:prstGeom prst="line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47881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A827843-F464-1C23-1607-3E499A1743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349" y="1550822"/>
            <a:ext cx="6457656" cy="375635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914E0DB-B294-868B-17E9-D3342EEE99E1}"/>
              </a:ext>
            </a:extLst>
          </p:cNvPr>
          <p:cNvSpPr txBox="1"/>
          <p:nvPr/>
        </p:nvSpPr>
        <p:spPr>
          <a:xfrm>
            <a:off x="11024244" y="0"/>
            <a:ext cx="11677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Chapter 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C40731-ED5A-970C-07AD-42B6502D56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958" y="1781665"/>
            <a:ext cx="4740802" cy="299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9690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17A3FFC-C1E7-814B-5080-8F97585110E1}"/>
              </a:ext>
            </a:extLst>
          </p:cNvPr>
          <p:cNvSpPr txBox="1"/>
          <p:nvPr/>
        </p:nvSpPr>
        <p:spPr>
          <a:xfrm>
            <a:off x="11024244" y="0"/>
            <a:ext cx="11677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Chapter 3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C19A806-46AF-8908-D3EB-723E826BCA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153" y="823912"/>
            <a:ext cx="4667152" cy="178731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94A60E1-A843-CE15-B92E-7F632F766A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7719" y="387775"/>
            <a:ext cx="3625499" cy="28173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3B1C088-C788-085B-43BA-9F08843031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3030" y="3822063"/>
            <a:ext cx="3564019" cy="24377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27E19C1-0882-9D39-A688-F2568EE385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9178" y="3601147"/>
            <a:ext cx="4374037" cy="2672303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C2838EE-54BE-A3A3-5C2C-A9E05382E7B5}"/>
              </a:ext>
            </a:extLst>
          </p:cNvPr>
          <p:cNvCxnSpPr/>
          <p:nvPr/>
        </p:nvCxnSpPr>
        <p:spPr>
          <a:xfrm>
            <a:off x="5476973" y="1536569"/>
            <a:ext cx="933254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DE8A0C2-B788-FFF0-D931-7868C734ABED}"/>
              </a:ext>
            </a:extLst>
          </p:cNvPr>
          <p:cNvCxnSpPr>
            <a:cxnSpLocks/>
          </p:cNvCxnSpPr>
          <p:nvPr/>
        </p:nvCxnSpPr>
        <p:spPr>
          <a:xfrm>
            <a:off x="8900474" y="3429000"/>
            <a:ext cx="0" cy="605672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A938C9E-3296-7BC4-4395-F4747FD10920}"/>
              </a:ext>
            </a:extLst>
          </p:cNvPr>
          <p:cNvCxnSpPr>
            <a:cxnSpLocks/>
          </p:cNvCxnSpPr>
          <p:nvPr/>
        </p:nvCxnSpPr>
        <p:spPr>
          <a:xfrm flipH="1">
            <a:off x="5568099" y="4978924"/>
            <a:ext cx="944251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16329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315</TotalTime>
  <Words>355</Words>
  <Application>Microsoft Office PowerPoint</Application>
  <PresentationFormat>Widescreen</PresentationFormat>
  <Paragraphs>94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Aptos</vt:lpstr>
      <vt:lpstr>Aptos Display</vt:lpstr>
      <vt:lpstr>Arial</vt:lpstr>
      <vt:lpstr>Helvetica Neue</vt:lpstr>
      <vt:lpstr>Office Theme</vt:lpstr>
      <vt:lpstr>PH32046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Daniel Wolverson</dc:creator>
  <cp:lastModifiedBy>Daniel Wolverson</cp:lastModifiedBy>
  <cp:revision>15</cp:revision>
  <dcterms:created xsi:type="dcterms:W3CDTF">2025-09-17T08:32:51Z</dcterms:created>
  <dcterms:modified xsi:type="dcterms:W3CDTF">2025-09-19T09:56:26Z</dcterms:modified>
</cp:coreProperties>
</file>